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61" r:id="rId5"/>
    <p:sldId id="263" r:id="rId6"/>
    <p:sldId id="265" r:id="rId7"/>
    <p:sldId id="268" r:id="rId8"/>
    <p:sldId id="266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71" d="100"/>
          <a:sy n="71" d="100"/>
        </p:scale>
        <p:origin x="-112" y="-568"/>
      </p:cViewPr>
      <p:guideLst>
        <p:guide orient="horz" pos="1627"/>
        <p:guide pos="16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075B-D67F-5440-8C51-48FC63A9611F}" type="datetimeFigureOut">
              <a:rPr lang="en-US" smtClean="0"/>
              <a:t>10/1/17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385E-D841-5441-8445-CCC2896E1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828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075B-D67F-5440-8C51-48FC63A9611F}" type="datetimeFigureOut">
              <a:rPr lang="en-US" smtClean="0"/>
              <a:t>10/1/17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385E-D841-5441-8445-CCC2896E1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075B-D67F-5440-8C51-48FC63A9611F}" type="datetimeFigureOut">
              <a:rPr lang="en-US" smtClean="0"/>
              <a:t>10/1/17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385E-D841-5441-8445-CCC2896E1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789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075B-D67F-5440-8C51-48FC63A9611F}" type="datetimeFigureOut">
              <a:rPr lang="en-US" smtClean="0"/>
              <a:t>10/1/17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385E-D841-5441-8445-CCC2896E1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111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075B-D67F-5440-8C51-48FC63A9611F}" type="datetimeFigureOut">
              <a:rPr lang="en-US" smtClean="0"/>
              <a:t>10/1/17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385E-D841-5441-8445-CCC2896E1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481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075B-D67F-5440-8C51-48FC63A9611F}" type="datetimeFigureOut">
              <a:rPr lang="en-US" smtClean="0"/>
              <a:t>10/1/17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385E-D841-5441-8445-CCC2896E1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979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075B-D67F-5440-8C51-48FC63A9611F}" type="datetimeFigureOut">
              <a:rPr lang="en-US" smtClean="0"/>
              <a:t>10/1/17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385E-D841-5441-8445-CCC2896E1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583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075B-D67F-5440-8C51-48FC63A9611F}" type="datetimeFigureOut">
              <a:rPr lang="en-US" smtClean="0"/>
              <a:t>10/1/17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385E-D841-5441-8445-CCC2896E1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560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075B-D67F-5440-8C51-48FC63A9611F}" type="datetimeFigureOut">
              <a:rPr lang="en-US" smtClean="0"/>
              <a:t>10/1/17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385E-D841-5441-8445-CCC2896E1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197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075B-D67F-5440-8C51-48FC63A9611F}" type="datetimeFigureOut">
              <a:rPr lang="en-US" smtClean="0"/>
              <a:t>10/1/17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385E-D841-5441-8445-CCC2896E1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441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075B-D67F-5440-8C51-48FC63A9611F}" type="datetimeFigureOut">
              <a:rPr lang="en-US" smtClean="0"/>
              <a:t>10/1/17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385E-D841-5441-8445-CCC2896E1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377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4075B-D67F-5440-8C51-48FC63A9611F}" type="datetimeFigureOut">
              <a:rPr lang="en-US" smtClean="0"/>
              <a:t>10/1/17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F385E-D841-5441-8445-CCC2896E1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812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hyperlink" Target="https://support.google.com/websearch/answer/134479?src=soctw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hyperlink" Target="https://www.linkedin.com/help/linkedin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hyperlink" Target="https://www.facebook.com/help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hyperlink" Target="https://support.twitter.com/articles/215585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10.jpeg"/><Relationship Id="rId5" Type="http://schemas.openxmlformats.org/officeDocument/2006/relationships/image" Target="../media/image11.gif"/><Relationship Id="rId6" Type="http://schemas.openxmlformats.org/officeDocument/2006/relationships/image" Target="../media/image12.gif"/><Relationship Id="rId7" Type="http://schemas.openxmlformats.org/officeDocument/2006/relationships/image" Target="../media/image13.gif"/><Relationship Id="rId8" Type="http://schemas.openxmlformats.org/officeDocument/2006/relationships/image" Target="../media/image14.gif"/><Relationship Id="rId9" Type="http://schemas.openxmlformats.org/officeDocument/2006/relationships/hyperlink" Target="http://www.shireendupreez.com" TargetMode="External"/><Relationship Id="rId10" Type="http://schemas.openxmlformats.org/officeDocument/2006/relationships/hyperlink" Target="http://www.elite-human-capital.com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chtool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900678" y="1684237"/>
            <a:ext cx="3123806" cy="2187252"/>
          </a:xfrm>
          <a:prstGeom prst="rect">
            <a:avLst/>
          </a:prstGeom>
          <a:effectLst>
            <a:softEdge rad="190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780531" y="1890332"/>
            <a:ext cx="3243953" cy="1754327"/>
          </a:xfrm>
          <a:prstGeom prst="rect">
            <a:avLst/>
          </a:prstGeom>
          <a:noFill/>
          <a:effectLst>
            <a:softEdge rad="1016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Technology Tools for Job Search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30451" y="6195153"/>
            <a:ext cx="2711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Shireen DuPreez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8" name="Picture 2" descr="EPP0020-00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889" y="4833537"/>
            <a:ext cx="1362735" cy="136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1815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Google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Use the Basic Search and Advanced Search functionality. 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Check your first page results, you need 10 optimized links to appear.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Set up Google Alerts.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 descr="Screen Shot 2016-11-15 at 2.20.5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404438"/>
          </a:xfrm>
          <a:prstGeom prst="rect">
            <a:avLst/>
          </a:prstGeom>
        </p:spPr>
      </p:pic>
      <p:pic>
        <p:nvPicPr>
          <p:cNvPr id="5" name="Picture 4" descr="image_google_highlight_advanced_searc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107" y="163232"/>
            <a:ext cx="2947065" cy="11039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5060" y="5802997"/>
            <a:ext cx="8051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How to Search on Google:</a:t>
            </a:r>
          </a:p>
          <a:p>
            <a:r>
              <a:rPr lang="en-US" dirty="0" smtClean="0">
                <a:hlinkClick r:id="rId4"/>
              </a:rPr>
              <a:t>https://support.google.com/websearch/answer/134479?src=soctw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580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 smtClean="0"/>
              <a:t>LinkedIn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Your LinkedIn profile is ideal for personal branding.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Ranks highly on search results.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Great for connecting, networking, researching and asking for leads.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Advanced research functions to locate key contacts.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Aim for top 10 in search results, make sure you are at least in the top 100 search results for your profession. </a:t>
            </a:r>
          </a:p>
        </p:txBody>
      </p:sp>
      <p:pic>
        <p:nvPicPr>
          <p:cNvPr id="4" name="Picture 3" descr="Screen Shot 2016-11-15 at 2.20.5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404438"/>
          </a:xfrm>
          <a:prstGeom prst="rect">
            <a:avLst/>
          </a:prstGeom>
        </p:spPr>
      </p:pic>
      <p:pic>
        <p:nvPicPr>
          <p:cNvPr id="2" name="Picture 1" descr="linkedin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650" y="213592"/>
            <a:ext cx="3354745" cy="9106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8947" y="6026437"/>
            <a:ext cx="8221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How to use LinkedIn</a:t>
            </a:r>
            <a:r>
              <a:rPr lang="en-US" u="sng" dirty="0" smtClean="0"/>
              <a:t>: </a:t>
            </a:r>
            <a:r>
              <a:rPr lang="en-US" dirty="0" smtClean="0">
                <a:hlinkClick r:id="rId4"/>
              </a:rPr>
              <a:t>https://www.linkedin.com/help/linkedin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910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Facebook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High trust platform.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Great place to ask for help.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Has search functionality.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Can rank well if you </a:t>
            </a:r>
            <a:r>
              <a:rPr lang="en-US" dirty="0" err="1" smtClean="0"/>
              <a:t>optimise</a:t>
            </a:r>
            <a:r>
              <a:rPr lang="en-US" dirty="0" smtClean="0"/>
              <a:t> and adjust privacy settings (use caution!).</a:t>
            </a:r>
          </a:p>
        </p:txBody>
      </p:sp>
      <p:pic>
        <p:nvPicPr>
          <p:cNvPr id="4" name="Picture 3" descr="Screen Shot 2016-11-15 at 2.20.5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404438"/>
          </a:xfrm>
          <a:prstGeom prst="rect">
            <a:avLst/>
          </a:prstGeom>
        </p:spPr>
      </p:pic>
      <p:pic>
        <p:nvPicPr>
          <p:cNvPr id="5" name="Picture 4" descr="facebook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763" y="240254"/>
            <a:ext cx="982561" cy="9825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9387" y="5148327"/>
            <a:ext cx="3920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How to use Facebook:</a:t>
            </a:r>
          </a:p>
          <a:p>
            <a:r>
              <a:rPr lang="en-US" dirty="0" smtClean="0"/>
              <a:t> </a:t>
            </a:r>
            <a:r>
              <a:rPr lang="en-US" dirty="0" smtClean="0">
                <a:hlinkClick r:id="rId4"/>
              </a:rPr>
              <a:t>https://www.facebook.com/help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53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Twitter</a:t>
            </a:r>
          </a:p>
          <a:p>
            <a:r>
              <a:rPr lang="en-US" dirty="0" smtClean="0"/>
              <a:t>Great for succinct personal branding.</a:t>
            </a:r>
          </a:p>
          <a:p>
            <a:r>
              <a:rPr lang="en-US" dirty="0" smtClean="0"/>
              <a:t>Ranks highly on search results. </a:t>
            </a:r>
          </a:p>
          <a:p>
            <a:r>
              <a:rPr lang="en-US" dirty="0" smtClean="0"/>
              <a:t>Useful for connecting, networking, researching and promoting yourself. </a:t>
            </a:r>
          </a:p>
        </p:txBody>
      </p:sp>
      <p:pic>
        <p:nvPicPr>
          <p:cNvPr id="4" name="Picture 3" descr="Screen Shot 2016-11-15 at 2.20.5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40443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479667" y="3290501"/>
            <a:ext cx="2666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r-IN" baseline="30000" dirty="0"/>
              <a:t> </a:t>
            </a:r>
            <a:endParaRPr lang="en-US" dirty="0"/>
          </a:p>
        </p:txBody>
      </p:sp>
      <p:pic>
        <p:nvPicPr>
          <p:cNvPr id="7" name="Picture 6" descr="twitter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223" y="137288"/>
            <a:ext cx="1129861" cy="112986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69707" y="5411849"/>
            <a:ext cx="67933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How to use Twitter:</a:t>
            </a:r>
          </a:p>
          <a:p>
            <a:r>
              <a:rPr lang="en-US" dirty="0">
                <a:hlinkClick r:id="rId4"/>
              </a:rPr>
              <a:t>https://support.twitter.com/articles/</a:t>
            </a:r>
            <a:r>
              <a:rPr lang="en-US" dirty="0" smtClean="0">
                <a:hlinkClick r:id="rId4"/>
              </a:rPr>
              <a:t>215585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282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 smtClean="0"/>
              <a:t>Instagram</a:t>
            </a:r>
            <a:r>
              <a:rPr lang="en-US" b="1" dirty="0" smtClean="0"/>
              <a:t>, </a:t>
            </a:r>
            <a:r>
              <a:rPr lang="en-US" b="1" dirty="0" err="1" smtClean="0"/>
              <a:t>Pinterest</a:t>
            </a:r>
            <a:r>
              <a:rPr lang="en-US" b="1" dirty="0"/>
              <a:t> </a:t>
            </a:r>
            <a:endParaRPr lang="en-US" b="1" dirty="0" smtClean="0"/>
          </a:p>
          <a:p>
            <a:pPr lvl="1">
              <a:buFont typeface="Arial"/>
              <a:buChar char="•"/>
            </a:pPr>
            <a:r>
              <a:rPr lang="en-US" sz="3200" dirty="0" smtClean="0"/>
              <a:t>Highly visual picture sharing platforms. </a:t>
            </a:r>
          </a:p>
          <a:p>
            <a:pPr lvl="1">
              <a:buFont typeface="Arial"/>
              <a:buChar char="•"/>
            </a:pPr>
            <a:r>
              <a:rPr lang="en-US" sz="3200" dirty="0" smtClean="0"/>
              <a:t>Usefulness depends on your profession.</a:t>
            </a:r>
          </a:p>
          <a:p>
            <a:pPr lvl="1">
              <a:buFont typeface="Arial"/>
              <a:buChar char="•"/>
            </a:pPr>
            <a:r>
              <a:rPr lang="en-US" sz="3200" dirty="0" smtClean="0"/>
              <a:t>Show a polished version of your personal life, hobbies and interests.</a:t>
            </a:r>
          </a:p>
          <a:p>
            <a:pPr lvl="1">
              <a:buFont typeface="Arial"/>
              <a:buChar char="•"/>
            </a:pPr>
            <a:r>
              <a:rPr lang="en-US" sz="3200" dirty="0" smtClean="0"/>
              <a:t>Useful for connecting, networking, researching and asking for leads.</a:t>
            </a:r>
          </a:p>
        </p:txBody>
      </p:sp>
      <p:pic>
        <p:nvPicPr>
          <p:cNvPr id="4" name="Picture 3" descr="Screen Shot 2016-11-15 at 2.20.5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40443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479667" y="3290501"/>
            <a:ext cx="2666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r-IN" baseline="30000" dirty="0"/>
              <a:t> </a:t>
            </a:r>
            <a:endParaRPr lang="en-US" dirty="0"/>
          </a:p>
        </p:txBody>
      </p:sp>
      <p:pic>
        <p:nvPicPr>
          <p:cNvPr id="8" name="Picture 7" descr="instagram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914" y="147245"/>
            <a:ext cx="1084577" cy="1084577"/>
          </a:xfrm>
          <a:prstGeom prst="rect">
            <a:avLst/>
          </a:prstGeom>
        </p:spPr>
      </p:pic>
      <p:pic>
        <p:nvPicPr>
          <p:cNvPr id="9" name="Picture 8" descr="pinteres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365" y="360382"/>
            <a:ext cx="1356175" cy="65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712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Other Platforms</a:t>
            </a:r>
          </a:p>
          <a:p>
            <a:pPr lvl="1">
              <a:buFont typeface="Arial"/>
              <a:buChar char="•"/>
            </a:pPr>
            <a:r>
              <a:rPr lang="en-US" b="1" dirty="0" smtClean="0"/>
              <a:t>YouTube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Ranks highly in search results. </a:t>
            </a:r>
          </a:p>
          <a:p>
            <a:pPr lvl="1">
              <a:buFont typeface="Arial"/>
              <a:buChar char="•"/>
            </a:pPr>
            <a:r>
              <a:rPr lang="en-US" b="1" dirty="0" smtClean="0"/>
              <a:t>Google+ </a:t>
            </a:r>
            <a:r>
              <a:rPr lang="en-US" dirty="0" smtClean="0"/>
              <a:t>- Ranks highly in search results. </a:t>
            </a:r>
          </a:p>
          <a:p>
            <a:pPr lvl="1">
              <a:buFont typeface="Arial"/>
              <a:buChar char="•"/>
            </a:pPr>
            <a:r>
              <a:rPr lang="en-US" b="1" dirty="0" err="1" smtClean="0"/>
              <a:t>Slideshare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Showcase your presentations. Link it with LinkedIn. </a:t>
            </a:r>
          </a:p>
          <a:p>
            <a:pPr lvl="1">
              <a:buFont typeface="Arial"/>
              <a:buChar char="•"/>
            </a:pPr>
            <a:r>
              <a:rPr lang="en-US" b="1" dirty="0" err="1" smtClean="0"/>
              <a:t>About.me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Build your own professional landing page and add your resume. </a:t>
            </a:r>
          </a:p>
          <a:p>
            <a:pPr lvl="1">
              <a:buFont typeface="Arial"/>
              <a:buChar char="•"/>
            </a:pPr>
            <a:r>
              <a:rPr lang="en-US" b="1" dirty="0" err="1" smtClean="0"/>
              <a:t>Quora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Answer questions relevant to your profession to show thought leadership.</a:t>
            </a:r>
          </a:p>
          <a:p>
            <a:pPr lvl="1">
              <a:buFont typeface="Arial"/>
              <a:buChar char="•"/>
            </a:pPr>
            <a:r>
              <a:rPr lang="en-US" b="1" dirty="0" err="1" smtClean="0"/>
              <a:t>Vimeo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</a:t>
            </a:r>
            <a:r>
              <a:rPr lang="en-US" dirty="0" err="1" smtClean="0"/>
              <a:t>Simlar</a:t>
            </a:r>
            <a:r>
              <a:rPr lang="en-US" dirty="0" smtClean="0"/>
              <a:t> to YouTube</a:t>
            </a:r>
          </a:p>
          <a:p>
            <a:pPr lvl="1">
              <a:buFont typeface="Arial"/>
              <a:buChar char="•"/>
            </a:pPr>
            <a:r>
              <a:rPr lang="en-US" b="1" dirty="0" err="1" smtClean="0"/>
              <a:t>Tumblr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</a:t>
            </a:r>
            <a:r>
              <a:rPr lang="en-US" dirty="0" err="1" smtClean="0"/>
              <a:t>Microblogging</a:t>
            </a:r>
            <a:r>
              <a:rPr lang="en-US" dirty="0" smtClean="0"/>
              <a:t> more suited to teen and college age. Showcase your hobbies.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Look for </a:t>
            </a:r>
            <a:r>
              <a:rPr lang="en-US" b="1" dirty="0" smtClean="0"/>
              <a:t>industry specific </a:t>
            </a:r>
            <a:r>
              <a:rPr lang="en-US" dirty="0" smtClean="0"/>
              <a:t>platforms to list your professional profile. </a:t>
            </a:r>
          </a:p>
        </p:txBody>
      </p:sp>
      <p:pic>
        <p:nvPicPr>
          <p:cNvPr id="4" name="Picture 3" descr="Screen Shot 2016-11-15 at 2.20.5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40443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479667" y="3290501"/>
            <a:ext cx="2666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r-IN" baseline="30000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45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11-15 at 2.20.5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40443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172702" y="3256330"/>
            <a:ext cx="2666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r-IN" baseline="30000" dirty="0"/>
              <a:t> </a:t>
            </a:r>
            <a:endParaRPr lang="en-US" dirty="0"/>
          </a:p>
        </p:txBody>
      </p:sp>
      <p:pic>
        <p:nvPicPr>
          <p:cNvPr id="7" name="Picture 2" descr="EPP0020-00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756" y="1630690"/>
            <a:ext cx="1362735" cy="136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011435" y="6387597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/>
              <a:t>Connect with me!</a:t>
            </a:r>
            <a:endParaRPr lang="en-AU" sz="1400" b="1" dirty="0"/>
          </a:p>
        </p:txBody>
      </p:sp>
      <p:pic>
        <p:nvPicPr>
          <p:cNvPr id="9" name="Picture 2" descr="C:\Users\Shireen\Desktop\google__ic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7158" y="5785817"/>
            <a:ext cx="381001" cy="38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Shireen\Desktop\linked_in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5523" y="5794511"/>
            <a:ext cx="381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Shireen\Desktop\twitter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0287" y="5803243"/>
            <a:ext cx="381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Shireen\Desktop\blog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341" y="5785817"/>
            <a:ext cx="364294" cy="364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C:\Users\Shireen\Desktop\face-book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873" y="5803282"/>
            <a:ext cx="381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3843756" y="2959666"/>
            <a:ext cx="3500982" cy="3354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AU" sz="1600" b="1" dirty="0" smtClean="0">
              <a:solidFill>
                <a:schemeClr val="tx2"/>
              </a:solidFill>
              <a:cs typeface="Courier New" panose="02070309020205020404" pitchFamily="49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dirty="0" smtClean="0">
                <a:cs typeface="Courier New" panose="02070309020205020404" pitchFamily="49" charset="0"/>
              </a:rPr>
              <a:t>Shireen </a:t>
            </a:r>
            <a:r>
              <a:rPr lang="en-AU" dirty="0">
                <a:cs typeface="Courier New" panose="02070309020205020404" pitchFamily="49" charset="0"/>
              </a:rPr>
              <a:t>DuPreez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dirty="0" smtClean="0">
                <a:cs typeface="Courier New" panose="02070309020205020404" pitchFamily="49" charset="0"/>
              </a:rPr>
              <a:t>Founder and Principal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dirty="0" smtClean="0">
                <a:cs typeface="Courier New" panose="02070309020205020404" pitchFamily="49" charset="0"/>
              </a:rPr>
              <a:t>Elite Human Capital</a:t>
            </a:r>
            <a:endParaRPr lang="en-AU" dirty="0">
              <a:cs typeface="Courier New" panose="02070309020205020404" pitchFamily="49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dirty="0">
                <a:cs typeface="Courier New" panose="02070309020205020404" pitchFamily="49" charset="0"/>
              </a:rPr>
              <a:t> 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1600" dirty="0" smtClean="0">
                <a:cs typeface="Courier New" panose="02070309020205020404" pitchFamily="49" charset="0"/>
              </a:rPr>
              <a:t>+</a:t>
            </a:r>
            <a:r>
              <a:rPr lang="en-AU" sz="1600" dirty="0">
                <a:cs typeface="Courier New" panose="02070309020205020404" pitchFamily="49" charset="0"/>
              </a:rPr>
              <a:t>61 (0) 414 767 </a:t>
            </a:r>
            <a:r>
              <a:rPr lang="en-AU" sz="1600" dirty="0" smtClean="0">
                <a:cs typeface="Courier New" panose="02070309020205020404" pitchFamily="49" charset="0"/>
              </a:rPr>
              <a:t>821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AU" sz="1600" dirty="0">
              <a:cs typeface="Courier New" panose="02070309020205020404" pitchFamily="49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1600" dirty="0" smtClean="0">
                <a:cs typeface="Courier New" panose="02070309020205020404" pitchFamily="49" charset="0"/>
                <a:hlinkClick r:id="rId9"/>
              </a:rPr>
              <a:t>www.shireendupreez.com</a:t>
            </a:r>
            <a:endParaRPr lang="en-AU" sz="1600" dirty="0" smtClean="0">
              <a:cs typeface="Courier New" panose="02070309020205020404" pitchFamily="49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1600" dirty="0" smtClean="0">
                <a:cs typeface="Courier New" panose="02070309020205020404" pitchFamily="49" charset="0"/>
                <a:hlinkClick r:id="rId10"/>
              </a:rPr>
              <a:t>www.elite-human-capital.com</a:t>
            </a:r>
            <a:r>
              <a:rPr lang="en-AU" sz="1600" dirty="0" smtClean="0">
                <a:cs typeface="Courier New" panose="02070309020205020404" pitchFamily="49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AU" sz="1200" dirty="0">
              <a:cs typeface="Courier New" panose="02070309020205020404" pitchFamily="49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1200" dirty="0" smtClean="0">
                <a:cs typeface="Courier New" panose="02070309020205020404" pitchFamily="49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AU" sz="1100" dirty="0">
              <a:cs typeface="Courier New" panose="02070309020205020404" pitchFamily="49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AU" sz="1100" dirty="0">
              <a:cs typeface="Courier New" panose="02070309020205020404" pitchFamily="49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AU" sz="1100" dirty="0"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39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358</Words>
  <Application>Microsoft Macintosh PowerPoint</Application>
  <PresentationFormat>On-screen Show (4:3)</PresentationFormat>
  <Paragraphs>59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Shireen DuPreez</dc:creator>
  <cp:lastModifiedBy>Shireen DuPreez</cp:lastModifiedBy>
  <cp:revision>15</cp:revision>
  <dcterms:created xsi:type="dcterms:W3CDTF">2016-11-15T08:14:01Z</dcterms:created>
  <dcterms:modified xsi:type="dcterms:W3CDTF">2017-01-10T07:30:13Z</dcterms:modified>
</cp:coreProperties>
</file>